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9" r:id="rId7"/>
    <p:sldId id="270" r:id="rId8"/>
    <p:sldId id="271" r:id="rId9"/>
    <p:sldId id="272" r:id="rId10"/>
    <p:sldId id="268" r:id="rId11"/>
    <p:sldId id="267" r:id="rId12"/>
    <p:sldId id="265" r:id="rId13"/>
    <p:sldId id="258" r:id="rId14"/>
    <p:sldId id="259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3" d="100"/>
          <a:sy n="63" d="100"/>
        </p:scale>
        <p:origin x="-61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888A-9FC0-4E8A-930F-6DE4204F4F4C}" type="datetimeFigureOut">
              <a:rPr lang="ru-RU" smtClean="0"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98C2-E67E-4E5E-A08D-ABF5BBDCA6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45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888A-9FC0-4E8A-930F-6DE4204F4F4C}" type="datetimeFigureOut">
              <a:rPr lang="ru-RU" smtClean="0"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98C2-E67E-4E5E-A08D-ABF5BBDCA6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67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888A-9FC0-4E8A-930F-6DE4204F4F4C}" type="datetimeFigureOut">
              <a:rPr lang="ru-RU" smtClean="0"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98C2-E67E-4E5E-A08D-ABF5BBDCA6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5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888A-9FC0-4E8A-930F-6DE4204F4F4C}" type="datetimeFigureOut">
              <a:rPr lang="ru-RU" smtClean="0"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98C2-E67E-4E5E-A08D-ABF5BBDCA6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8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888A-9FC0-4E8A-930F-6DE4204F4F4C}" type="datetimeFigureOut">
              <a:rPr lang="ru-RU" smtClean="0"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98C2-E67E-4E5E-A08D-ABF5BBDCA6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09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888A-9FC0-4E8A-930F-6DE4204F4F4C}" type="datetimeFigureOut">
              <a:rPr lang="ru-RU" smtClean="0"/>
              <a:t>07.05.2014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98C2-E67E-4E5E-A08D-ABF5BBDCA6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84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888A-9FC0-4E8A-930F-6DE4204F4F4C}" type="datetimeFigureOut">
              <a:rPr lang="ru-RU" smtClean="0"/>
              <a:t>07.05.2014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98C2-E67E-4E5E-A08D-ABF5BBDCA6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29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888A-9FC0-4E8A-930F-6DE4204F4F4C}" type="datetimeFigureOut">
              <a:rPr lang="ru-RU" smtClean="0"/>
              <a:t>07.05.2014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98C2-E67E-4E5E-A08D-ABF5BBDCA6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39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888A-9FC0-4E8A-930F-6DE4204F4F4C}" type="datetimeFigureOut">
              <a:rPr lang="ru-RU" smtClean="0"/>
              <a:t>07.05.2014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98C2-E67E-4E5E-A08D-ABF5BBDCA6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38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888A-9FC0-4E8A-930F-6DE4204F4F4C}" type="datetimeFigureOut">
              <a:rPr lang="ru-RU" smtClean="0"/>
              <a:t>07.05.2014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98C2-E67E-4E5E-A08D-ABF5BBDCA6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1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888A-9FC0-4E8A-930F-6DE4204F4F4C}" type="datetimeFigureOut">
              <a:rPr lang="ru-RU" smtClean="0"/>
              <a:t>07.05.2014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98C2-E67E-4E5E-A08D-ABF5BBDCA6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6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8888A-9FC0-4E8A-930F-6DE4204F4F4C}" type="datetimeFigureOut">
              <a:rPr lang="ru-RU" smtClean="0"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98C2-E67E-4E5E-A08D-ABF5BBDCA6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11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3264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Нефтяная </a:t>
            </a:r>
            <a:r>
              <a:rPr lang="ru-RU" smtClean="0"/>
              <a:t>промышленность.</a:t>
            </a:r>
            <a:br>
              <a:rPr lang="ru-RU" smtClean="0"/>
            </a:br>
            <a:r>
              <a:rPr lang="ru-RU" smtClean="0"/>
              <a:t>Нефтеперерабатывающие </a:t>
            </a:r>
            <a:r>
              <a:rPr lang="ru-RU" dirty="0" smtClean="0"/>
              <a:t>заводы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509120"/>
            <a:ext cx="4211960" cy="1777752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dirty="0"/>
              <a:t>Каталитический крекинг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519492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Процесс </a:t>
            </a:r>
            <a:r>
              <a:rPr lang="ru-RU" dirty="0"/>
              <a:t>термокаталитической переработки нефтяных фракций с целью получения компонента высокооктанового бензина и непредельных жирных газов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Основными </a:t>
            </a:r>
            <a:r>
              <a:rPr lang="ru-RU" dirty="0"/>
              <a:t>продуктами крекинга являются пентан-гексановая фракция (т. н. газовый бензин) и нафта крекинга, которые используются как компоненты автобензина. Остаток крекинга является компонентом мазута.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80726"/>
            <a:ext cx="3051754" cy="53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Изомеризация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248472" cy="5328592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Процесс получения изоуглеводородов (изобутан, изопентан, изогексан, изогептан) из углеводородов нормального строения. Целью процесса является получение сырья для нефтехимического производства (изоп из изопентана, МТБЭ и изобутилен из изобутана) и высокооктановых компонентов автомобильных бензинов.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4499992" cy="396044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0" t="12467" r="9954" b="15419"/>
          <a:stretch/>
        </p:blipFill>
        <p:spPr>
          <a:xfrm>
            <a:off x="5486400" y="5013176"/>
            <a:ext cx="2511957" cy="172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/>
              <a:t>Коксование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787208" cy="2260848"/>
          </a:xfrm>
        </p:spPr>
        <p:txBody>
          <a:bodyPr/>
          <a:lstStyle/>
          <a:p>
            <a:r>
              <a:rPr lang="ru-RU" dirty="0"/>
              <a:t>Коксова́ние — процесс переработки твёрдого топлива нагреванием без доступа кислорода. При разложении топлива образуются твёрдый продукт — кокс и летучие продукты.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5532"/>
            <a:ext cx="6840760" cy="2500749"/>
          </a:xfrm>
        </p:spPr>
      </p:pic>
    </p:spTree>
    <p:extLst>
      <p:ext uri="{BB962C8B-B14F-4D97-AF65-F5344CB8AC3E}">
        <p14:creationId xmlns:p14="http://schemas.microsoft.com/office/powerpoint/2010/main" val="881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4010" y="274638"/>
            <a:ext cx="657279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Нефть - основное сырьё НПЗ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980728"/>
            <a:ext cx="6840760" cy="547260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Природная маслянистая горючая жидкость со специфическим запахом. Цвет нефти варьирует в буро-коричневых тонах (от грязно-жёлтого до тёмно-коричневого, почти чёрного), иногда она бывает чисто чёрного цвета, изредка встречается нефть окрашенная в светлый жёлто-зелёный цвет и даже бесцветная, а также насыщенно-зелёная нефть. Цвет и запах нефти в значительной степени обусловлены присутствием азот-, серо- и кислородсодержащих компонентов, которые концентрируются в смазочном масле и нефтяном остатке.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676"/>
            <a:ext cx="2093984" cy="1562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3984" cy="1574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7653"/>
            <a:ext cx="2093984" cy="1635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3412"/>
            <a:ext cx="2093984" cy="210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1"/>
            <a:ext cx="9144000" cy="70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Нефтеперерабатывающий завод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5410944" cy="51845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промышленное предприятие, основной функцией которого является переработка нефти в бензин, авиационный керосин, мазут, дизельное топливо, смазочные масла, смазки, битумы, нефтяной кокс, сырьё для нефтехимии.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77073"/>
            <a:ext cx="3240360" cy="2547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68761"/>
            <a:ext cx="266429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0613" y="0"/>
            <a:ext cx="6923112" cy="6552728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dirty="0" smtClean="0"/>
              <a:t>Заводы по переработке нефти (НПЗ) представляют собой совокупность нефтетехнологических установок, а также вспомогательных и обслуживающих служб, обеспечивающих нормальное функционирование предприятия и производства нефтепродуктов. На НПЗ производят нефтепродукты и сырье для нефтехимии, а в последние годы также товары народного потребления. Основными характеристиками НПЗ являются: мощность переработки, ассортимент выпускаемой продукции и глубина переработки нефти.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5" y="-33887"/>
            <a:ext cx="2905125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34290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6192688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Заводы по переработке нефти характеризуются по варианту переработки нефти и ее глубине. На этапе проектирования НПЗ, вторая группа показателей определяет выбор тех или иных технологий для получения соответствующей товарной продукции. Варианты переработки нефти: топливный, топливно-масляный и топливно-нефтехимический. Глубина переработки нефти - выход нефтепродуктов в расчете на нефть, в % по массе за минусом топочного мазута и газа.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391" y="32923"/>
            <a:ext cx="2799361" cy="1994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874" y="4617009"/>
            <a:ext cx="2966394" cy="19775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72" y="1950009"/>
            <a:ext cx="228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4258816" cy="922114"/>
          </a:xfrm>
        </p:spPr>
        <p:txBody>
          <a:bodyPr/>
          <a:lstStyle/>
          <a:p>
            <a:r>
              <a:rPr lang="ru-RU" dirty="0" smtClean="0"/>
              <a:t>Профили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6347048" cy="49294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На НПЗ топливного профиля основной продукцией являются различные виды топлива и углеродных материалов: моторное топливо, мазуты, горючие газы, битумы, нефтяной кокс и т. д.</a:t>
            </a:r>
          </a:p>
          <a:p>
            <a:pPr marL="0" indent="0">
              <a:buNone/>
            </a:pPr>
            <a:r>
              <a:rPr lang="ru-RU" dirty="0" smtClean="0"/>
              <a:t>Набор установок включает в себя: обязательно — перегонку черного золота, риформинг, гидроочистку; дополнительно — вакуумную дистилляцию, каталитический крекинг, изомеризацию, гидрокрекинг, коксование и т. 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-8771"/>
            <a:ext cx="2928902" cy="3527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54" y="3284983"/>
            <a:ext cx="2274565" cy="339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0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/>
              <a:t>Атмосферная перегонка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3178696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Нефть </a:t>
            </a:r>
            <a:r>
              <a:rPr lang="ru-RU" dirty="0"/>
              <a:t>разделяется на несколько фракций: легкую и тяжёлую бензиновые фракции, керосиновую фракцию, дизельную фракцию и остаток атмосферной перегонки — мазут.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1" r="10307"/>
          <a:stretch/>
        </p:blipFill>
        <p:spPr>
          <a:xfrm>
            <a:off x="3623704" y="1196752"/>
            <a:ext cx="5520296" cy="3744416"/>
          </a:xfrm>
        </p:spPr>
      </p:pic>
    </p:spTree>
    <p:extLst>
      <p:ext uri="{BB962C8B-B14F-4D97-AF65-F5344CB8AC3E}">
        <p14:creationId xmlns:p14="http://schemas.microsoft.com/office/powerpoint/2010/main" val="6188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Риформинг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435280" cy="417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овышение </a:t>
            </a:r>
            <a:r>
              <a:rPr lang="ru-RU" dirty="0"/>
              <a:t>содержания аренов в результате прохождения реакций образования ароматических </a:t>
            </a:r>
            <a:r>
              <a:rPr lang="ru-RU" dirty="0" smtClean="0"/>
              <a:t>углеводородов. </a:t>
            </a:r>
            <a:r>
              <a:rPr lang="ru-RU" dirty="0"/>
              <a:t>Риформингу подвергаются бензиновые фракции с пределами выкипания 85-180°С[2]. В результате риформинга бензиновая фракция обогащается ароматическими соединениями и его октановое число повышается примерно до 85. Полученный продукт </a:t>
            </a:r>
            <a:r>
              <a:rPr lang="ru-RU" dirty="0" smtClean="0"/>
              <a:t>используется </a:t>
            </a:r>
            <a:r>
              <a:rPr lang="ru-RU" dirty="0"/>
              <a:t>как компонент для производства автобензинов и как сырье для извлечения ароматических углеводородов.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50535" r="2984" b="9137"/>
          <a:stretch/>
        </p:blipFill>
        <p:spPr>
          <a:xfrm>
            <a:off x="-7414" y="5157192"/>
            <a:ext cx="9151414" cy="18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/>
              <a:t>Гидроочистка нефтепродуктов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процесс химического превращения веществ под воздействием водорода при высоком давлении и температуре. Гидроочистка нефтяных фракций направлена на снижение содержания сернистых соединений в товарных </a:t>
            </a:r>
            <a:r>
              <a:rPr lang="ru-RU" dirty="0"/>
              <a:t>нефтепродуктах. Гидроочистке подвергаются следующие фракции нефти: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1. Бензиновые фракции (прямогонные и каталитического крекинга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/>
              <a:t>2. Керосиновые фракции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3. Дизельное топливо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4. Вакуумный газойль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5. Фракции масел.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14" y="4365104"/>
            <a:ext cx="3548286" cy="1608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6" t="3650" r="21485"/>
          <a:stretch/>
        </p:blipFill>
        <p:spPr>
          <a:xfrm>
            <a:off x="4499992" y="4221088"/>
            <a:ext cx="1411503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/>
              <a:t>Вакуумная дистилляция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89654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процесс отгонки из мазута (остатка атмосферной перегонки) фракций, пригодных для переработки в моторные топлива, масла, парафины и церезины и другую продукцию нефтепереработки и нефтехимического синтеза. Остающийся после этого тяжелый остаток называется гудроном. Может служить сырьем для получения битумов.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25" y="1600200"/>
            <a:ext cx="3563750" cy="4525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797077"/>
            <a:ext cx="2304256" cy="1811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38563"/>
            <a:ext cx="1873043" cy="18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651fb8e792789f4a986265cd9af22fd2a5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C6C172-173C-47ED-A968-FB5DF0537EA3}"/>
</file>

<file path=customXml/itemProps2.xml><?xml version="1.0" encoding="utf-8"?>
<ds:datastoreItem xmlns:ds="http://schemas.openxmlformats.org/officeDocument/2006/customXml" ds:itemID="{FEACBC25-6752-4BDB-931A-D611EE85D437}"/>
</file>

<file path=customXml/itemProps3.xml><?xml version="1.0" encoding="utf-8"?>
<ds:datastoreItem xmlns:ds="http://schemas.openxmlformats.org/officeDocument/2006/customXml" ds:itemID="{00AAFA6E-82A9-4174-B113-0A4D1EB5527B}"/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620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Нефтяная промышленность. Нефтеперерабатывающие заводы</vt:lpstr>
      <vt:lpstr>Нефтеперерабатывающий завод </vt:lpstr>
      <vt:lpstr>Презентация PowerPoint</vt:lpstr>
      <vt:lpstr>Презентация PowerPoint</vt:lpstr>
      <vt:lpstr>Профили</vt:lpstr>
      <vt:lpstr>Атмосферная перегонка</vt:lpstr>
      <vt:lpstr>Риформинг</vt:lpstr>
      <vt:lpstr>Гидроочистка нефтепродуктов</vt:lpstr>
      <vt:lpstr>Вакуумная дистилляция</vt:lpstr>
      <vt:lpstr>Каталитический крекинг</vt:lpstr>
      <vt:lpstr>Изомеризация</vt:lpstr>
      <vt:lpstr>Коксование</vt:lpstr>
      <vt:lpstr>Нефть - основное сырьё НПЗ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Нефтеперерабатывающие заводы</dc:title>
  <dc:creator>БРЕЛЬ</dc:creator>
  <cp:lastModifiedBy>Admin</cp:lastModifiedBy>
  <cp:revision>18</cp:revision>
  <dcterms:created xsi:type="dcterms:W3CDTF">2013-10-18T15:59:08Z</dcterms:created>
  <dcterms:modified xsi:type="dcterms:W3CDTF">2014-05-07T16:55:53Z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